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72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65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99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66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8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94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9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8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4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93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7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0E2F-A8D7-4C41-85BB-A6DBF5AAE6E2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0D39-5FED-4B2A-8A68-7AF3A1983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13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133349" y="3118123"/>
            <a:ext cx="6657976" cy="57195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3375" y="-37177"/>
            <a:ext cx="6076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令和２年度　舞鶴小学校スクールプラン</a:t>
            </a:r>
            <a:endParaRPr kumimoji="1" lang="ja-JP" altLang="en-US" sz="1600" dirty="0"/>
          </a:p>
        </p:txBody>
      </p:sp>
      <p:sp>
        <p:nvSpPr>
          <p:cNvPr id="3" name="正方形/長方形 2"/>
          <p:cNvSpPr/>
          <p:nvPr/>
        </p:nvSpPr>
        <p:spPr>
          <a:xfrm>
            <a:off x="66674" y="301377"/>
            <a:ext cx="2181225" cy="671096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+mj-ea"/>
                <a:ea typeface="+mj-ea"/>
              </a:rPr>
              <a:t>甲府市学校教育指導重点　重点目標</a:t>
            </a:r>
            <a:endParaRPr kumimoji="1" lang="en-US" altLang="ja-JP" sz="1000" b="1" dirty="0" smtClean="0">
              <a:latin typeface="+mj-ea"/>
              <a:ea typeface="+mj-ea"/>
            </a:endParaRPr>
          </a:p>
          <a:p>
            <a:r>
              <a:rPr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・「思い遣る心」の育成</a:t>
            </a:r>
            <a:endParaRPr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・「生きる力」を育む教育の展開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447925" y="370225"/>
            <a:ext cx="1847850" cy="533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舞鶴小の教育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495801" y="301376"/>
            <a:ext cx="2295524" cy="947322"/>
          </a:xfrm>
          <a:prstGeom prst="rect">
            <a:avLst/>
          </a:prstGeom>
          <a:solidFill>
            <a:srgbClr val="FF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latin typeface="+mj-ea"/>
                <a:ea typeface="+mj-ea"/>
              </a:rPr>
              <a:t>県学校教育指導重点</a:t>
            </a:r>
            <a:endParaRPr kumimoji="1" lang="en-US" altLang="ja-JP" sz="1000" b="1" dirty="0" smtClean="0">
              <a:latin typeface="+mj-ea"/>
              <a:ea typeface="+mj-ea"/>
            </a:endParaRPr>
          </a:p>
          <a:p>
            <a:r>
              <a:rPr lang="ja-JP" altLang="en-US" sz="1000" spc="-5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</a:t>
            </a:r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確かな学力の育成</a:t>
            </a:r>
            <a:endParaRPr kumimoji="1"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・豊かな心の育成</a:t>
            </a:r>
            <a:endParaRPr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・健やか</a:t>
            </a:r>
            <a:r>
              <a:rPr kumimoji="1" lang="ja-JP" altLang="en-US" sz="10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な体の</a:t>
            </a:r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育成</a:t>
            </a:r>
            <a:endParaRPr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・グローバルに活躍する人材の育成</a:t>
            </a:r>
          </a:p>
          <a:p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・特別支援教育の推進</a:t>
            </a:r>
            <a:endParaRPr kumimoji="1"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247899" y="505748"/>
            <a:ext cx="200026" cy="25717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矢印 6"/>
          <p:cNvSpPr/>
          <p:nvPr/>
        </p:nvSpPr>
        <p:spPr>
          <a:xfrm>
            <a:off x="4295775" y="505747"/>
            <a:ext cx="200026" cy="257175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額縁 7"/>
          <p:cNvSpPr/>
          <p:nvPr/>
        </p:nvSpPr>
        <p:spPr>
          <a:xfrm>
            <a:off x="94441" y="1317546"/>
            <a:ext cx="6657976" cy="485776"/>
          </a:xfrm>
          <a:prstGeom prst="bevel">
            <a:avLst/>
          </a:prstGeom>
          <a:solidFill>
            <a:srgbClr val="99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　　　　　　　　　　　有能で品位のある子ども </a:t>
            </a:r>
            <a:r>
              <a:rPr lang="ja-JP" altLang="en-US" sz="1200" dirty="0" smtClean="0"/>
              <a:t> </a:t>
            </a:r>
            <a:r>
              <a:rPr lang="ja-JP" altLang="en-US" sz="1200" dirty="0"/>
              <a:t>～ふるさと</a:t>
            </a:r>
            <a:r>
              <a:rPr kumimoji="1" lang="ja-JP" altLang="en-US" sz="1200" dirty="0" smtClean="0"/>
              <a:t>を愛し、羽ばたく子に～</a:t>
            </a:r>
            <a:endParaRPr kumimoji="1" lang="ja-JP" altLang="en-US" sz="1200" dirty="0"/>
          </a:p>
        </p:txBody>
      </p:sp>
      <p:sp>
        <p:nvSpPr>
          <p:cNvPr id="9" name="角丸四角形 8"/>
          <p:cNvSpPr/>
          <p:nvPr/>
        </p:nvSpPr>
        <p:spPr>
          <a:xfrm>
            <a:off x="433387" y="1430694"/>
            <a:ext cx="1314450" cy="26670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学校教育目標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上矢印吹き出し 11"/>
          <p:cNvSpPr/>
          <p:nvPr/>
        </p:nvSpPr>
        <p:spPr>
          <a:xfrm>
            <a:off x="133349" y="1690523"/>
            <a:ext cx="6657976" cy="547623"/>
          </a:xfrm>
          <a:prstGeom prst="upArrowCallou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＜今年度の重点</a:t>
            </a:r>
            <a:r>
              <a:rPr kumimoji="1"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＞</a:t>
            </a:r>
            <a:r>
              <a:rPr kumimoji="1" lang="ja-JP" altLang="en-US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自分の見方・考え方を</a:t>
            </a:r>
            <a:r>
              <a:rPr kumimoji="1" lang="ja-JP" altLang="en-US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「広げ・深め・</a:t>
            </a:r>
            <a:r>
              <a:rPr kumimoji="1" lang="ja-JP" altLang="en-US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つなぐ」学びの実現 充実</a:t>
            </a:r>
            <a:r>
              <a:rPr kumimoji="1" lang="ja-JP" altLang="en-US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した話し合い活動をもとにした、自発的・自治的な活動の推進</a:t>
            </a:r>
          </a:p>
          <a:p>
            <a:r>
              <a:rPr kumimoji="1" lang="ja-JP" altLang="en-US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　　　　「思い遣る心」の醸成と　　　　確かな学力の向上</a:t>
            </a:r>
            <a:r>
              <a:rPr kumimoji="1" lang="ja-JP" altLang="en-US" sz="10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　　</a:t>
            </a:r>
            <a:r>
              <a:rPr kumimoji="1" lang="en-US" altLang="ja-JP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UD</a:t>
            </a:r>
            <a:r>
              <a:rPr kumimoji="1" lang="ja-JP" altLang="en-US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に基づいた学習</a:t>
            </a:r>
            <a:r>
              <a:rPr lang="ja-JP" altLang="en-US" sz="8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環境</a:t>
            </a:r>
            <a:r>
              <a:rPr lang="ja-JP" altLang="en-US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整備　　　　　　</a:t>
            </a:r>
            <a:r>
              <a:rPr lang="ja-JP" altLang="en-US" sz="8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無言</a:t>
            </a:r>
            <a:r>
              <a:rPr lang="ja-JP" altLang="en-US" sz="8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清掃の推進</a:t>
            </a:r>
            <a:endParaRPr kumimoji="1" lang="en-US" altLang="ja-JP" sz="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0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　　　　　　　　　　　　　　　　　　　　　　　　　　　　　　</a:t>
            </a:r>
            <a:endParaRPr kumimoji="1" lang="ja-JP" altLang="en-US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414587" y="3654529"/>
            <a:ext cx="685800" cy="3714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家庭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3086100" y="4373666"/>
            <a:ext cx="685800" cy="3714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学校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3776663" y="3654529"/>
            <a:ext cx="685800" cy="3714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地域</a:t>
            </a:r>
            <a:endParaRPr kumimoji="1" lang="ja-JP" altLang="en-US" dirty="0"/>
          </a:p>
        </p:txBody>
      </p:sp>
      <p:sp>
        <p:nvSpPr>
          <p:cNvPr id="20" name="左右矢印 19"/>
          <p:cNvSpPr/>
          <p:nvPr/>
        </p:nvSpPr>
        <p:spPr>
          <a:xfrm>
            <a:off x="3100387" y="3696306"/>
            <a:ext cx="671513" cy="235535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左右矢印 20"/>
          <p:cNvSpPr/>
          <p:nvPr/>
        </p:nvSpPr>
        <p:spPr>
          <a:xfrm rot="19413721">
            <a:off x="3627909" y="4096433"/>
            <a:ext cx="671513" cy="235535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左右矢印 21"/>
          <p:cNvSpPr/>
          <p:nvPr/>
        </p:nvSpPr>
        <p:spPr>
          <a:xfrm rot="2294058">
            <a:off x="2578033" y="4102563"/>
            <a:ext cx="671513" cy="235535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47650" y="3165747"/>
            <a:ext cx="2066924" cy="1393656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・家庭教育の充実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　→自主学習ノートの充実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　→家庭学習の定着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・各種「たより」とＨＰの活用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・ＰＴＡ活動の充実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・望ましい生活習慣</a:t>
            </a:r>
            <a:endParaRPr lang="ja-JP" altLang="en-US" sz="1200" dirty="0"/>
          </a:p>
          <a:p>
            <a:r>
              <a:rPr kumimoji="1" lang="ja-JP" altLang="en-US" sz="1200" dirty="0" smtClean="0"/>
              <a:t>→</a:t>
            </a:r>
            <a:r>
              <a:rPr kumimoji="1" lang="ja-JP" altLang="en-US" sz="1100" dirty="0" smtClean="0"/>
              <a:t>早寝・早起き・朝ご飯・トイレ</a:t>
            </a:r>
            <a:endParaRPr kumimoji="1" lang="ja-JP" altLang="en-US" sz="1100" dirty="0"/>
          </a:p>
        </p:txBody>
      </p:sp>
      <p:sp>
        <p:nvSpPr>
          <p:cNvPr id="24" name="正方形/長方形 23"/>
          <p:cNvSpPr/>
          <p:nvPr/>
        </p:nvSpPr>
        <p:spPr>
          <a:xfrm>
            <a:off x="4592371" y="3165747"/>
            <a:ext cx="2132279" cy="1393656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・地域人材の支援活動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　→学校応援団との連携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・学校評議員会の開催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・地域だよりの配付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・地域連携あいさつ運動の推進</a:t>
            </a:r>
            <a:endParaRPr kumimoji="1" lang="ja-JP" altLang="en-US" sz="1200" dirty="0"/>
          </a:p>
        </p:txBody>
      </p:sp>
      <p:sp>
        <p:nvSpPr>
          <p:cNvPr id="25" name="額縁 24"/>
          <p:cNvSpPr/>
          <p:nvPr/>
        </p:nvSpPr>
        <p:spPr>
          <a:xfrm>
            <a:off x="2314574" y="4816579"/>
            <a:ext cx="2277797" cy="28575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確かな学力</a:t>
            </a:r>
            <a:endParaRPr kumimoji="1" lang="ja-JP" altLang="en-US" b="1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26" name="額縁 25"/>
          <p:cNvSpPr/>
          <p:nvPr/>
        </p:nvSpPr>
        <p:spPr>
          <a:xfrm>
            <a:off x="247651" y="6816829"/>
            <a:ext cx="1276350" cy="28575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豊かな心</a:t>
            </a:r>
            <a:endParaRPr kumimoji="1" lang="ja-JP" altLang="en-US" b="1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27" name="額縁 26"/>
          <p:cNvSpPr/>
          <p:nvPr/>
        </p:nvSpPr>
        <p:spPr>
          <a:xfrm>
            <a:off x="5248275" y="6807304"/>
            <a:ext cx="1411021" cy="28575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たくましい心身</a:t>
            </a:r>
            <a:endParaRPr kumimoji="1" lang="ja-JP" altLang="en-US" b="1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124075" y="5178529"/>
            <a:ext cx="2609850" cy="16383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marL="85725" indent="-85725"/>
            <a:r>
              <a:rPr lang="ja-JP" altLang="en-US" sz="1100" b="1" dirty="0">
                <a:latin typeface="+mj-ea"/>
              </a:rPr>
              <a:t>□ 「甲府の子どもの教育」の総合推進</a:t>
            </a:r>
          </a:p>
          <a:p>
            <a:pPr marL="85725" indent="-85725"/>
            <a:r>
              <a:rPr lang="ja-JP" altLang="en-US" sz="1100" spc="-80" dirty="0"/>
              <a:t>◎「思い遣る心」の</a:t>
            </a:r>
            <a:r>
              <a:rPr lang="ja-JP" altLang="en-US" sz="1100" spc="-80" dirty="0" smtClean="0"/>
              <a:t>醸成と確か</a:t>
            </a:r>
            <a:r>
              <a:rPr lang="ja-JP" altLang="en-US" sz="1100" spc="-80" dirty="0"/>
              <a:t>な学力の向上</a:t>
            </a:r>
            <a:endParaRPr lang="en-US" altLang="ja-JP" sz="1100" dirty="0"/>
          </a:p>
          <a:p>
            <a:r>
              <a:rPr kumimoji="1" lang="ja-JP" altLang="en-US" sz="1100" b="1" dirty="0" smtClean="0">
                <a:latin typeface="+mj-ea"/>
                <a:ea typeface="+mj-ea"/>
              </a:rPr>
              <a:t>□自分の見方・考え方を</a:t>
            </a:r>
          </a:p>
          <a:p>
            <a:r>
              <a:rPr kumimoji="1" lang="ja-JP" altLang="en-US" sz="1100" b="1" smtClean="0">
                <a:latin typeface="+mj-ea"/>
                <a:ea typeface="+mj-ea"/>
              </a:rPr>
              <a:t>　　　「</a:t>
            </a:r>
            <a:r>
              <a:rPr kumimoji="1" lang="ja-JP" altLang="en-US" sz="1100" b="1" dirty="0" smtClean="0">
                <a:latin typeface="+mj-ea"/>
                <a:ea typeface="+mj-ea"/>
              </a:rPr>
              <a:t>広げ・深め</a:t>
            </a:r>
            <a:r>
              <a:rPr kumimoji="1" lang="ja-JP" altLang="en-US" sz="1100" b="1" smtClean="0">
                <a:latin typeface="+mj-ea"/>
                <a:ea typeface="+mj-ea"/>
              </a:rPr>
              <a:t>・つなぐ」学びの</a:t>
            </a:r>
            <a:r>
              <a:rPr kumimoji="1" lang="ja-JP" altLang="en-US" sz="1100" b="1" dirty="0" smtClean="0">
                <a:latin typeface="+mj-ea"/>
                <a:ea typeface="+mj-ea"/>
              </a:rPr>
              <a:t>実現</a:t>
            </a:r>
            <a:endParaRPr kumimoji="1" lang="en-US" altLang="ja-JP" sz="1100" b="1" dirty="0" smtClean="0">
              <a:latin typeface="+mj-ea"/>
              <a:ea typeface="+mj-ea"/>
            </a:endParaRPr>
          </a:p>
          <a:p>
            <a:r>
              <a:rPr lang="ja-JP" altLang="en-US" sz="1100" dirty="0"/>
              <a:t>◎</a:t>
            </a:r>
            <a:r>
              <a:rPr lang="ja-JP" altLang="en-US" sz="1100" dirty="0" smtClean="0"/>
              <a:t>基礎･基本の徹底と家庭学習の充実</a:t>
            </a:r>
            <a:endParaRPr lang="en-US" altLang="ja-JP" sz="1100" dirty="0"/>
          </a:p>
          <a:p>
            <a:pPr marL="85725" indent="-85725"/>
            <a:r>
              <a:rPr lang="ja-JP" altLang="en-US" sz="1100" dirty="0" smtClean="0"/>
              <a:t>◎</a:t>
            </a:r>
            <a:r>
              <a:rPr lang="ja-JP" altLang="en-US" sz="1100" spc="-30" dirty="0"/>
              <a:t>ＩＣＴ活用を含めた「</a:t>
            </a:r>
            <a:r>
              <a:rPr lang="ja-JP" altLang="en-US" sz="1100" spc="-30" dirty="0" smtClean="0"/>
              <a:t>主体的･対話的で深い学び」の研究と、校長参観授業の推進</a:t>
            </a:r>
            <a:endParaRPr lang="en-US" altLang="ja-JP" sz="1100" spc="-30" dirty="0" smtClean="0"/>
          </a:p>
          <a:p>
            <a:pPr marL="85725" indent="-85725"/>
            <a:r>
              <a:rPr lang="ja-JP" altLang="en-US" sz="1100" spc="-80" dirty="0" smtClean="0"/>
              <a:t>◎ブロックによる校内研究推進と全職員参観授業の実施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202405" y="7147352"/>
            <a:ext cx="2883695" cy="15512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ルールとリレーション</a:t>
            </a:r>
            <a:r>
              <a:rPr lang="ja-JP" altLang="en-US" sz="11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を高めた　</a:t>
            </a:r>
            <a:r>
              <a:rPr kumimoji="1" lang="ja-JP" altLang="en-US" sz="11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いじめ</a:t>
            </a:r>
            <a:r>
              <a:rPr kumimoji="1" lang="ja-JP" altLang="en-US" sz="11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の</a:t>
            </a:r>
            <a:r>
              <a:rPr kumimoji="1" lang="ja-JP" altLang="en-US" sz="11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ない「思い遣る心」にあふれた学級づくり</a:t>
            </a:r>
            <a:endParaRPr kumimoji="1" lang="en-US" altLang="ja-JP" sz="1100" b="1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100" b="1" dirty="0" smtClean="0"/>
              <a:t>◎</a:t>
            </a:r>
            <a:r>
              <a:rPr lang="ja-JP" altLang="en-US" sz="1100" b="1" dirty="0"/>
              <a:t>あいさつ</a:t>
            </a:r>
            <a:r>
              <a:rPr lang="ja-JP" altLang="en-US" sz="1100" b="1" dirty="0" smtClean="0"/>
              <a:t>を</a:t>
            </a:r>
            <a:r>
              <a:rPr lang="ja-JP" altLang="en-US" sz="1100" b="1" dirty="0"/>
              <a:t>積極的に</a:t>
            </a:r>
            <a:r>
              <a:rPr lang="ja-JP" altLang="en-US" sz="1100" b="1" dirty="0" smtClean="0"/>
              <a:t>する明るい心の育成</a:t>
            </a:r>
            <a:endParaRPr lang="en-US" altLang="ja-JP" sz="1100" b="1" dirty="0"/>
          </a:p>
          <a:p>
            <a:r>
              <a:rPr lang="ja-JP" altLang="en-US" sz="1100" b="1" dirty="0" smtClean="0"/>
              <a:t>◎</a:t>
            </a:r>
            <a:r>
              <a:rPr lang="ja-JP" altLang="en-US" sz="1100" b="1" spc="-30" dirty="0"/>
              <a:t>清掃</a:t>
            </a:r>
            <a:r>
              <a:rPr lang="ja-JP" altLang="en-US" sz="1100" b="1" spc="-30" dirty="0" smtClean="0"/>
              <a:t>など人のために働く心の育成</a:t>
            </a:r>
            <a:endParaRPr lang="en-US" altLang="ja-JP" sz="1100" b="1" spc="-30" dirty="0" smtClean="0"/>
          </a:p>
          <a:p>
            <a:r>
              <a:rPr lang="ja-JP" altLang="en-US" sz="1100" b="1" spc="-80" dirty="0" smtClean="0"/>
              <a:t>◎学習</a:t>
            </a:r>
            <a:r>
              <a:rPr lang="ja-JP" altLang="en-US" sz="1100" b="1" spc="-80" dirty="0"/>
              <a:t>規律の確立・</a:t>
            </a:r>
            <a:r>
              <a:rPr lang="ja-JP" altLang="en-US" sz="1100" b="1" spc="-80" dirty="0" smtClean="0"/>
              <a:t>徹底</a:t>
            </a:r>
            <a:endParaRPr lang="en-US" altLang="ja-JP" sz="1100" b="1" spc="-80" dirty="0" smtClean="0"/>
          </a:p>
          <a:p>
            <a:r>
              <a:rPr lang="ja-JP" altLang="en-US" sz="1100" spc="-80" smtClean="0"/>
              <a:t>○</a:t>
            </a:r>
            <a:r>
              <a:rPr lang="ja-JP" altLang="en-US" sz="1100" spc="-80"/>
              <a:t>身</a:t>
            </a:r>
            <a:r>
              <a:rPr lang="ja-JP" altLang="en-US" sz="1100" spc="-80" dirty="0" smtClean="0"/>
              <a:t>の回りの整理整頓</a:t>
            </a:r>
            <a:endParaRPr lang="en-US" altLang="ja-JP" sz="1100" spc="-80" dirty="0"/>
          </a:p>
          <a:p>
            <a:r>
              <a:rPr lang="ja-JP" altLang="en-US" sz="1100" spc="-80" dirty="0" smtClean="0"/>
              <a:t>○Ｑ－Ｕを活用した学級づくり</a:t>
            </a:r>
            <a:endParaRPr lang="en-US" altLang="ja-JP" sz="1100" spc="-80" dirty="0" smtClean="0"/>
          </a:p>
          <a:p>
            <a:r>
              <a:rPr lang="ja-JP" altLang="en-US" sz="1100" dirty="0" smtClean="0"/>
              <a:t>○道徳教育の重視　　　　　　</a:t>
            </a:r>
          </a:p>
          <a:p>
            <a:r>
              <a:rPr lang="ja-JP" altLang="en-US" sz="1100" dirty="0" smtClean="0"/>
              <a:t>○小中連携の推進</a:t>
            </a:r>
            <a:endParaRPr lang="en-US" altLang="ja-JP" sz="1100" dirty="0" smtClean="0"/>
          </a:p>
        </p:txBody>
      </p:sp>
      <p:sp>
        <p:nvSpPr>
          <p:cNvPr id="30" name="角丸四角形 29"/>
          <p:cNvSpPr/>
          <p:nvPr/>
        </p:nvSpPr>
        <p:spPr>
          <a:xfrm>
            <a:off x="3705225" y="7132153"/>
            <a:ext cx="3019425" cy="15706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体</a:t>
            </a:r>
            <a:r>
              <a:rPr lang="ja-JP" altLang="en-US" sz="12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と心の健康</a:t>
            </a:r>
            <a:endParaRPr lang="en-US" altLang="ja-JP" sz="1200" b="1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pPr algn="ctr"/>
            <a:r>
              <a:rPr lang="ja-JP" altLang="en-US" sz="12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望ましい食習慣や生活習慣づくり</a:t>
            </a:r>
            <a:endParaRPr kumimoji="1" lang="en-US" altLang="ja-JP" sz="1200" b="1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100" b="1" spc="-80" dirty="0"/>
              <a:t>◎危機を予想･回避できる力の育成</a:t>
            </a:r>
            <a:endParaRPr lang="en-US" altLang="ja-JP" sz="1100" b="1" spc="-80" dirty="0"/>
          </a:p>
          <a:p>
            <a:r>
              <a:rPr lang="ja-JP" altLang="en-US" sz="1100" b="1" dirty="0" smtClean="0"/>
              <a:t>◎運動好きな子</a:t>
            </a:r>
            <a:endParaRPr lang="en-US" altLang="ja-JP" sz="1100" b="1" dirty="0" smtClean="0"/>
          </a:p>
          <a:p>
            <a:r>
              <a:rPr lang="ja-JP" altLang="en-US" sz="1100" b="1" dirty="0" smtClean="0"/>
              <a:t>◎早寝･早起き･朝ご飯・トイレの徹底</a:t>
            </a:r>
            <a:endParaRPr lang="en-US" altLang="ja-JP" sz="1100" b="1" dirty="0"/>
          </a:p>
          <a:p>
            <a:r>
              <a:rPr lang="ja-JP" altLang="en-US" sz="1100" dirty="0" smtClean="0"/>
              <a:t>○食教育の推進</a:t>
            </a:r>
            <a:endParaRPr lang="en-US" altLang="ja-JP" sz="1100" spc="-30" dirty="0" smtClean="0"/>
          </a:p>
          <a:p>
            <a:r>
              <a:rPr lang="ja-JP" altLang="en-US" sz="1100" spc="-80" dirty="0" smtClean="0"/>
              <a:t>○防災・防犯訓練の実施</a:t>
            </a:r>
            <a:endParaRPr lang="en-US" altLang="ja-JP" sz="1100" spc="-80" dirty="0" smtClean="0"/>
          </a:p>
          <a:p>
            <a:r>
              <a:rPr lang="ja-JP" altLang="en-US" sz="1100" spc="-80" dirty="0" smtClean="0"/>
              <a:t>○安全マップづくり</a:t>
            </a:r>
            <a:endParaRPr lang="en-US" altLang="ja-JP" sz="1100" spc="-80" dirty="0" smtClean="0"/>
          </a:p>
        </p:txBody>
      </p:sp>
      <p:sp>
        <p:nvSpPr>
          <p:cNvPr id="31" name="左右矢印 30"/>
          <p:cNvSpPr/>
          <p:nvPr/>
        </p:nvSpPr>
        <p:spPr>
          <a:xfrm rot="18513885">
            <a:off x="295859" y="5718229"/>
            <a:ext cx="2326455" cy="3333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左右矢印 31"/>
          <p:cNvSpPr/>
          <p:nvPr/>
        </p:nvSpPr>
        <p:spPr>
          <a:xfrm rot="3086115" flipH="1">
            <a:off x="4254737" y="5702112"/>
            <a:ext cx="2326455" cy="3333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24484" y="2773049"/>
            <a:ext cx="6657976" cy="262201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小中連携　</a:t>
            </a:r>
            <a:r>
              <a:rPr lang="ja-JP" altLang="en-US" sz="1400" dirty="0">
                <a:solidFill>
                  <a:schemeClr val="tx1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（西</a:t>
            </a:r>
            <a:r>
              <a:rPr lang="ja-JP" altLang="en-US" sz="1400" dirty="0" smtClean="0">
                <a:solidFill>
                  <a:schemeClr val="tx1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中学区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）「</a:t>
            </a:r>
            <a:r>
              <a:rPr lang="ja-JP" altLang="en-US" sz="1400" dirty="0" smtClean="0">
                <a:solidFill>
                  <a:schemeClr val="tx1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あいさつ・ききかた・おもいやり」</a:t>
            </a:r>
            <a:endParaRPr kumimoji="1" lang="ja-JP" altLang="en-US" sz="1400" dirty="0">
              <a:solidFill>
                <a:schemeClr val="tx1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47650" y="4668942"/>
            <a:ext cx="1390653" cy="16738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</a:rPr>
              <a:t>＜</a:t>
            </a:r>
            <a:r>
              <a:rPr lang="ja-JP" altLang="en-US" sz="1000" dirty="0">
                <a:solidFill>
                  <a:prstClr val="black"/>
                </a:solidFill>
              </a:rPr>
              <a:t>目指す教師像＞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marL="85725" indent="-85725"/>
            <a:r>
              <a:rPr lang="ja-JP" altLang="en-US" sz="1000" dirty="0" smtClean="0">
                <a:solidFill>
                  <a:prstClr val="black"/>
                </a:solidFill>
              </a:rPr>
              <a:t>◎子どもに寄り</a:t>
            </a:r>
            <a:r>
              <a:rPr lang="ja-JP" altLang="en-US" sz="1000" dirty="0" err="1" smtClean="0">
                <a:solidFill>
                  <a:prstClr val="black"/>
                </a:solidFill>
              </a:rPr>
              <a:t>そい</a:t>
            </a:r>
            <a:r>
              <a:rPr lang="ja-JP" altLang="en-US" sz="1000" dirty="0" smtClean="0">
                <a:solidFill>
                  <a:prstClr val="black"/>
                </a:solidFill>
              </a:rPr>
              <a:t>子どもと共にあゆむ教師</a:t>
            </a:r>
          </a:p>
          <a:p>
            <a:pPr marL="85725" indent="-85725"/>
            <a:r>
              <a:rPr lang="ja-JP" altLang="en-US" sz="1000" dirty="0" smtClean="0">
                <a:solidFill>
                  <a:prstClr val="black"/>
                </a:solidFill>
              </a:rPr>
              <a:t>○学級づくり、授業</a:t>
            </a:r>
            <a:r>
              <a:rPr lang="ja-JP" altLang="en-US" sz="1000" dirty="0">
                <a:solidFill>
                  <a:prstClr val="black"/>
                </a:solidFill>
              </a:rPr>
              <a:t>を大切にする教師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marL="85725" indent="-85725"/>
            <a:r>
              <a:rPr lang="ja-JP" altLang="en-US" sz="1000" dirty="0">
                <a:solidFill>
                  <a:prstClr val="black"/>
                </a:solidFill>
              </a:rPr>
              <a:t>○子ども一人</a:t>
            </a:r>
            <a:r>
              <a:rPr lang="ja-JP" altLang="en-US" sz="1000" dirty="0" smtClean="0">
                <a:solidFill>
                  <a:prstClr val="black"/>
                </a:solidFill>
              </a:rPr>
              <a:t>ひとりを</a:t>
            </a:r>
            <a:r>
              <a:rPr lang="ja-JP" altLang="en-US" sz="1000" dirty="0">
                <a:solidFill>
                  <a:prstClr val="black"/>
                </a:solidFill>
              </a:rPr>
              <a:t>大切</a:t>
            </a:r>
            <a:r>
              <a:rPr lang="ja-JP" altLang="en-US" sz="1000" dirty="0" smtClean="0">
                <a:solidFill>
                  <a:prstClr val="black"/>
                </a:solidFill>
              </a:rPr>
              <a:t>にし、子ども</a:t>
            </a:r>
            <a:r>
              <a:rPr lang="ja-JP" altLang="en-US" sz="1000" dirty="0">
                <a:solidFill>
                  <a:prstClr val="black"/>
                </a:solidFill>
              </a:rPr>
              <a:t>と共に行動する教師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5265755" y="4668941"/>
            <a:ext cx="1458895" cy="16738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</a:rPr>
              <a:t>＜目指す子ども像＞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marL="85725" indent="-85725"/>
            <a:r>
              <a:rPr lang="ja-JP" altLang="en-US" sz="1000" dirty="0">
                <a:solidFill>
                  <a:prstClr val="black"/>
                </a:solidFill>
              </a:rPr>
              <a:t>○深く考え、創造性があり進んで学ぶ子ども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marL="85725" indent="-85725"/>
            <a:r>
              <a:rPr lang="ja-JP" altLang="en-US" sz="1000" dirty="0">
                <a:solidFill>
                  <a:prstClr val="black"/>
                </a:solidFill>
              </a:rPr>
              <a:t>○心豊かで</a:t>
            </a:r>
            <a:r>
              <a:rPr lang="ja-JP" altLang="en-US" sz="1000" dirty="0" smtClean="0">
                <a:solidFill>
                  <a:prstClr val="black"/>
                </a:solidFill>
              </a:rPr>
              <a:t>思い遣りのある</a:t>
            </a:r>
            <a:r>
              <a:rPr lang="ja-JP" altLang="en-US" sz="1000" dirty="0">
                <a:solidFill>
                  <a:prstClr val="black"/>
                </a:solidFill>
              </a:rPr>
              <a:t>子ども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marL="85725" indent="-85725"/>
            <a:r>
              <a:rPr lang="ja-JP" altLang="en-US" sz="1000" smtClean="0">
                <a:solidFill>
                  <a:prstClr val="black"/>
                </a:solidFill>
              </a:rPr>
              <a:t>○ねばり</a:t>
            </a:r>
            <a:r>
              <a:rPr lang="ja-JP" altLang="en-US" sz="1000" dirty="0">
                <a:solidFill>
                  <a:prstClr val="black"/>
                </a:solidFill>
              </a:rPr>
              <a:t>強く、たくましい健康な子ども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marL="85725" indent="-85725"/>
            <a:r>
              <a:rPr lang="ja-JP" altLang="en-US" sz="1000" dirty="0">
                <a:solidFill>
                  <a:prstClr val="black"/>
                </a:solidFill>
              </a:rPr>
              <a:t>○仲間と力を合わせて働く子ども</a:t>
            </a:r>
          </a:p>
        </p:txBody>
      </p:sp>
      <p:sp>
        <p:nvSpPr>
          <p:cNvPr id="11" name="上矢印吹き出し 10"/>
          <p:cNvSpPr/>
          <p:nvPr/>
        </p:nvSpPr>
        <p:spPr>
          <a:xfrm>
            <a:off x="133349" y="8723332"/>
            <a:ext cx="3228976" cy="849897"/>
          </a:xfrm>
          <a:prstGeom prst="upArrowCallout">
            <a:avLst>
              <a:gd name="adj1" fmla="val 16772"/>
              <a:gd name="adj2" fmla="val 16772"/>
              <a:gd name="adj3" fmla="val 12658"/>
              <a:gd name="adj4" fmla="val 80405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授業を大切にする教師集団づくり</a:t>
            </a:r>
            <a:endParaRPr kumimoji="1" lang="en-US" altLang="ja-JP" sz="1100" b="1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① 校内研究の充実･教員相互の授業参観の実施</a:t>
            </a:r>
            <a:endParaRPr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② 教師の学び合いの場の設定</a:t>
            </a:r>
            <a:endParaRPr kumimoji="1"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③ 人事評価を活用した指導･助言</a:t>
            </a:r>
            <a:endParaRPr kumimoji="1" lang="ja-JP" altLang="en-US" sz="1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上矢印吹き出し 35"/>
          <p:cNvSpPr/>
          <p:nvPr/>
        </p:nvSpPr>
        <p:spPr>
          <a:xfrm>
            <a:off x="3562349" y="8728772"/>
            <a:ext cx="3228976" cy="844458"/>
          </a:xfrm>
          <a:prstGeom prst="upArrowCallout">
            <a:avLst>
              <a:gd name="adj1" fmla="val 16772"/>
              <a:gd name="adj2" fmla="val 16772"/>
              <a:gd name="adj3" fmla="val 12658"/>
              <a:gd name="adj4" fmla="val 80405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チーム</a:t>
            </a:r>
            <a:r>
              <a:rPr lang="ja-JP" altLang="en-US" sz="11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と</a:t>
            </a:r>
            <a:r>
              <a:rPr lang="ja-JP" altLang="en-US" sz="11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して</a:t>
            </a:r>
            <a:r>
              <a:rPr lang="ja-JP" altLang="en-US" sz="11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機能</a:t>
            </a:r>
            <a:r>
              <a:rPr lang="ja-JP" altLang="en-US" sz="11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する</a:t>
            </a:r>
            <a:r>
              <a:rPr lang="ja-JP" altLang="en-US" sz="11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学校づくり</a:t>
            </a:r>
            <a:endParaRPr kumimoji="1" lang="en-US" altLang="ja-JP" sz="1100" b="1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① 報告･連絡･相談の積極的実施とチーム対応</a:t>
            </a:r>
            <a:endParaRPr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② 共同とＯＪＴの推進</a:t>
            </a:r>
            <a:endParaRPr kumimoji="1"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③ 学校･学年･学級の情報発信（各種たより・ＨＰ）</a:t>
            </a:r>
            <a:endParaRPr kumimoji="1" lang="ja-JP" altLang="en-US" sz="1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" name="左右矢印 12"/>
          <p:cNvSpPr/>
          <p:nvPr/>
        </p:nvSpPr>
        <p:spPr>
          <a:xfrm>
            <a:off x="1638303" y="6803112"/>
            <a:ext cx="3477943" cy="2708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上矢印吹き出し 36"/>
          <p:cNvSpPr/>
          <p:nvPr/>
        </p:nvSpPr>
        <p:spPr>
          <a:xfrm>
            <a:off x="133349" y="2082312"/>
            <a:ext cx="3852863" cy="632155"/>
          </a:xfrm>
          <a:prstGeom prst="upArrowCallou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＜校内研究＞　</a:t>
            </a:r>
            <a:r>
              <a:rPr kumimoji="1" lang="ja-JP" altLang="en-US" sz="9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「</a:t>
            </a:r>
            <a:r>
              <a:rPr kumimoji="1" lang="ja-JP" altLang="en-US" sz="9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主体的、対話的で深い学び」を実現する授業づくり</a:t>
            </a:r>
            <a:endParaRPr kumimoji="1" lang="en-US" altLang="ja-JP" sz="9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0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　　　　　　　　 </a:t>
            </a:r>
            <a:r>
              <a:rPr kumimoji="1" lang="ja-JP" altLang="en-US" sz="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～動き出したくなる課題設定の工夫を通して～</a:t>
            </a:r>
            <a:endParaRPr kumimoji="1" lang="ja-JP" altLang="en-US" sz="12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下リボン 13"/>
          <p:cNvSpPr/>
          <p:nvPr/>
        </p:nvSpPr>
        <p:spPr>
          <a:xfrm>
            <a:off x="2414587" y="3077027"/>
            <a:ext cx="2111110" cy="534795"/>
          </a:xfrm>
          <a:prstGeom prst="ribbon">
            <a:avLst>
              <a:gd name="adj1" fmla="val 16667"/>
              <a:gd name="adj2" fmla="val 75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学習規律の徹底</a:t>
            </a:r>
            <a:endParaRPr kumimoji="1" lang="en-US" altLang="ja-JP" sz="1400" b="1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pPr algn="ctr"/>
            <a:r>
              <a:rPr kumimoji="1" lang="ja-JP" altLang="en-US" sz="12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＜目で話を聞く＞</a:t>
            </a:r>
            <a:endParaRPr kumimoji="1" lang="ja-JP" altLang="en-US" b="1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38" name="上矢印吹き出し 37"/>
          <p:cNvSpPr/>
          <p:nvPr/>
        </p:nvSpPr>
        <p:spPr>
          <a:xfrm>
            <a:off x="4061081" y="2082312"/>
            <a:ext cx="2713765" cy="632155"/>
          </a:xfrm>
          <a:prstGeom prst="upArrowCallou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＜児童会活動＞　</a:t>
            </a:r>
            <a:r>
              <a:rPr kumimoji="1" lang="ja-JP" altLang="en-US" sz="10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あいさつ運動の推進</a:t>
            </a:r>
            <a:endParaRPr kumimoji="1" lang="en-US" altLang="ja-JP" sz="10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0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　　　　　　　</a:t>
            </a:r>
            <a:r>
              <a:rPr lang="ja-JP" altLang="en-US" sz="1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kumimoji="1" lang="ja-JP" altLang="en-US" sz="10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無言清掃の推進</a:t>
            </a:r>
            <a:r>
              <a:rPr kumimoji="1" lang="ja-JP" altLang="en-US" sz="12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 </a:t>
            </a:r>
            <a:endParaRPr kumimoji="1" lang="ja-JP" altLang="en-US" sz="12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額縁 38"/>
          <p:cNvSpPr/>
          <p:nvPr/>
        </p:nvSpPr>
        <p:spPr>
          <a:xfrm>
            <a:off x="133349" y="9596456"/>
            <a:ext cx="6641497" cy="285750"/>
          </a:xfrm>
          <a:prstGeom prst="bevel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「子どもに寄り</a:t>
            </a:r>
            <a:r>
              <a:rPr lang="ja-JP" altLang="en-US" sz="1400" b="1" dirty="0" err="1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そい</a:t>
            </a:r>
            <a:r>
              <a:rPr lang="ja-JP" altLang="en-US" sz="14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子どもと共にあゆむ」チーム舞鶴小</a:t>
            </a:r>
            <a:endParaRPr kumimoji="1" lang="ja-JP" altLang="en-US" b="1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28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</TotalTime>
  <Words>379</Words>
  <Application>Microsoft Office PowerPoint</Application>
  <PresentationFormat>A4 210 x 297 mm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P丸ゴシック体M</vt:lpstr>
      <vt:lpstr>ＤＨＰ平成明朝体W7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舞鶴小学校</dc:creator>
  <cp:lastModifiedBy>teacher</cp:lastModifiedBy>
  <cp:revision>63</cp:revision>
  <cp:lastPrinted>2020-05-21T02:03:15Z</cp:lastPrinted>
  <dcterms:created xsi:type="dcterms:W3CDTF">2016-05-19T01:12:10Z</dcterms:created>
  <dcterms:modified xsi:type="dcterms:W3CDTF">2020-05-21T02:03:21Z</dcterms:modified>
</cp:coreProperties>
</file>